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259" r:id="rId4"/>
    <p:sldId id="365" r:id="rId5"/>
    <p:sldId id="279" r:id="rId6"/>
    <p:sldId id="358" r:id="rId7"/>
    <p:sldId id="314" r:id="rId8"/>
    <p:sldId id="334" r:id="rId9"/>
    <p:sldId id="315" r:id="rId10"/>
    <p:sldId id="316" r:id="rId11"/>
    <p:sldId id="317" r:id="rId12"/>
    <p:sldId id="280" r:id="rId13"/>
    <p:sldId id="281" r:id="rId14"/>
    <p:sldId id="282" r:id="rId15"/>
    <p:sldId id="335" r:id="rId16"/>
    <p:sldId id="336" r:id="rId17"/>
    <p:sldId id="319" r:id="rId18"/>
    <p:sldId id="325" r:id="rId19"/>
    <p:sldId id="337" r:id="rId20"/>
    <p:sldId id="277" r:id="rId21"/>
    <p:sldId id="338" r:id="rId22"/>
    <p:sldId id="359" r:id="rId23"/>
    <p:sldId id="361" r:id="rId24"/>
    <p:sldId id="360" r:id="rId25"/>
    <p:sldId id="362" r:id="rId26"/>
    <p:sldId id="363" r:id="rId27"/>
    <p:sldId id="364" r:id="rId28"/>
    <p:sldId id="340" r:id="rId29"/>
    <p:sldId id="357" r:id="rId30"/>
    <p:sldId id="326" r:id="rId31"/>
    <p:sldId id="341" r:id="rId32"/>
    <p:sldId id="342" r:id="rId33"/>
    <p:sldId id="343" r:id="rId34"/>
    <p:sldId id="328" r:id="rId35"/>
    <p:sldId id="344" r:id="rId36"/>
    <p:sldId id="345" r:id="rId37"/>
    <p:sldId id="349" r:id="rId38"/>
    <p:sldId id="346" r:id="rId39"/>
    <p:sldId id="347" r:id="rId40"/>
    <p:sldId id="350" r:id="rId41"/>
    <p:sldId id="351" r:id="rId42"/>
    <p:sldId id="348" r:id="rId43"/>
    <p:sldId id="353" r:id="rId44"/>
    <p:sldId id="354" r:id="rId45"/>
    <p:sldId id="352" r:id="rId46"/>
    <p:sldId id="355" r:id="rId47"/>
    <p:sldId id="2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51"/>
    <p:restoredTop sz="93577"/>
  </p:normalViewPr>
  <p:slideViewPr>
    <p:cSldViewPr snapToGrid="0" snapToObjects="1">
      <p:cViewPr varScale="1">
        <p:scale>
          <a:sx n="83" d="100"/>
          <a:sy n="83" d="100"/>
        </p:scale>
        <p:origin x="240"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39</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2/18/20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2/18/20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r>
              <a:rPr lang="en-US" sz="4900" dirty="0"/>
              <a:t>Designing Experiments, ANOVA and Correlation Coefficients</a:t>
            </a:r>
            <a:r>
              <a:rPr lang="en-US" dirty="0"/>
              <a:t> </a:t>
            </a:r>
            <a:br>
              <a:rPr lang="en-US" dirty="0"/>
            </a:br>
            <a:r>
              <a:rPr lang="en-US" sz="4000" dirty="0"/>
              <a:t>Biology 683</a:t>
            </a:r>
            <a:br>
              <a:rPr lang="en-US" sz="4000" dirty="0"/>
            </a:br>
            <a:br>
              <a:rPr lang="en-US" sz="4000" dirty="0"/>
            </a:br>
            <a:r>
              <a:rPr lang="en-US" sz="4000" dirty="0"/>
              <a:t>Lecture 6</a:t>
            </a:r>
            <a:br>
              <a:rPr lang="en-US" sz="4000" dirty="0"/>
            </a:br>
            <a:br>
              <a:rPr lang="en-US" sz="4000" dirty="0"/>
            </a:br>
            <a:br>
              <a:rPr lang="en-US" sz="4000" dirty="0"/>
            </a:br>
            <a:r>
              <a:rPr lang="en-US" sz="2800" dirty="0"/>
              <a:t>Heath Blackmon</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a:t>Balance</a:t>
            </a:r>
            <a:r>
              <a:rPr lang="en-US" sz="2000" dirty="0"/>
              <a:t> </a:t>
            </a:r>
          </a:p>
          <a:p>
            <a:r>
              <a:rPr lang="en-US" sz="2000" dirty="0"/>
              <a:t>A balanced design has an equal sample size in each treatment and control group – balanced designs have the most power.</a:t>
            </a:r>
          </a:p>
          <a:p>
            <a:endParaRPr lang="en-US" sz="2000" dirty="0"/>
          </a:p>
          <a:p>
            <a:r>
              <a:rPr lang="en-US" sz="2000" b="1" dirty="0"/>
              <a:t>Blocking</a:t>
            </a:r>
            <a:r>
              <a:rPr lang="en-US" sz="2000" dirty="0"/>
              <a:t> </a:t>
            </a:r>
          </a:p>
          <a:p>
            <a:r>
              <a:rPr lang="en-US" sz="2000" dirty="0"/>
              <a:t>Similar to a paired, but possibly with multiple treatments and controls. Example on next slide.</a:t>
            </a:r>
          </a:p>
          <a:p>
            <a:endParaRPr lang="en-US" sz="2000" dirty="0"/>
          </a:p>
          <a:p>
            <a:r>
              <a:rPr lang="en-US" sz="2000" b="1" dirty="0"/>
              <a:t>Extreme</a:t>
            </a:r>
            <a:r>
              <a:rPr lang="en-US" sz="2000" dirty="0"/>
              <a:t> </a:t>
            </a:r>
            <a:r>
              <a:rPr lang="en-US" sz="2000" b="1" dirty="0"/>
              <a:t>Treatments</a:t>
            </a:r>
            <a:r>
              <a:rPr lang="en-US" sz="2000" dirty="0"/>
              <a:t> </a:t>
            </a:r>
          </a:p>
          <a:p>
            <a:r>
              <a:rPr lang="en-US" sz="2000" dirty="0"/>
              <a:t>By using extremely high values of the treatment, we might be able to show an effect. We would have to consider whether these extreme values have biological relevance </a:t>
            </a:r>
          </a:p>
          <a:p>
            <a:endParaRPr lang="en-US" sz="2000" dirty="0"/>
          </a:p>
          <a:p>
            <a:r>
              <a:rPr lang="en-US" sz="2000" b="1" dirty="0"/>
              <a:t>Factors</a:t>
            </a:r>
            <a:r>
              <a:rPr lang="en-US" sz="2000" dirty="0"/>
              <a:t> </a:t>
            </a:r>
          </a:p>
          <a:p>
            <a:r>
              <a:rPr lang="en-US" sz="2000" dirty="0"/>
              <a:t>A factor is a single treatment variable whose effects are of interest. An experiment can have more than one factor (light and humidity, for instance, would be two different factors). We 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a:t>Shelf 1</a:t>
            </a:r>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a:t>Shelf 4</a:t>
            </a:r>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a:t>Shelf 3</a:t>
            </a:r>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a:t>Shelf 2</a:t>
            </a:r>
          </a:p>
        </p:txBody>
      </p:sp>
      <p:sp>
        <p:nvSpPr>
          <p:cNvPr id="34" name="TextBox 33"/>
          <p:cNvSpPr txBox="1"/>
          <p:nvPr/>
        </p:nvSpPr>
        <p:spPr>
          <a:xfrm>
            <a:off x="448954" y="4665463"/>
            <a:ext cx="3201902" cy="923330"/>
          </a:xfrm>
          <a:prstGeom prst="rect">
            <a:avLst/>
          </a:prstGeom>
          <a:noFill/>
        </p:spPr>
        <p:txBody>
          <a:bodyPr wrap="none" rtlCol="0">
            <a:spAutoFit/>
          </a:bodyPr>
          <a:lstStyle/>
          <a:p>
            <a:r>
              <a:rPr lang="en-US" dirty="0"/>
              <a:t>What is being blocked?</a:t>
            </a:r>
          </a:p>
          <a:p>
            <a:r>
              <a:rPr lang="en-US" dirty="0"/>
              <a:t>What is being randomized?</a:t>
            </a:r>
          </a:p>
          <a:p>
            <a:r>
              <a:rPr lang="en-US" dirty="0"/>
              <a:t>What else might we randomize?</a:t>
            </a:r>
          </a:p>
        </p:txBody>
      </p:sp>
    </p:spTree>
    <p:extLst>
      <p:ext uri="{BB962C8B-B14F-4D97-AF65-F5344CB8AC3E}">
        <p14:creationId xmlns:p14="http://schemas.microsoft.com/office/powerpoint/2010/main" val="206302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a:t>An experiment has multiple factors when you are interested in the effects of more than one variable. </a:t>
            </a:r>
          </a:p>
          <a:p>
            <a:pPr marL="457200" indent="-457200">
              <a:buFont typeface="Arial" charset="0"/>
              <a:buChar char="•"/>
            </a:pPr>
            <a:r>
              <a:rPr lang="en-US" sz="3200" dirty="0"/>
              <a:t>An example might be the role of genotype and environment on growth rate.</a:t>
            </a:r>
          </a:p>
          <a:p>
            <a:pPr marL="457200" indent="-457200">
              <a:buFont typeface="Arial" charset="0"/>
              <a:buChar char="•"/>
            </a:pPr>
            <a:r>
              <a:rPr lang="en-US" sz="3200" dirty="0"/>
              <a:t>Imagine there are two strains and you want to test their growth in two environments.</a:t>
            </a:r>
          </a:p>
          <a:p>
            <a:pPr marL="457200" indent="-457200">
              <a:buFont typeface="Arial" charset="0"/>
              <a:buChar char="•"/>
            </a:pPr>
            <a:r>
              <a:rPr lang="en-US" sz="3200" dirty="0"/>
              <a:t>A factorial design would require testing each strain in each environment for a total of four treatments</a:t>
            </a:r>
          </a:p>
          <a:p>
            <a:pPr marL="457200" indent="-457200">
              <a:buFont typeface="Arial" charset="0"/>
              <a:buChar char="•"/>
            </a:pPr>
            <a:r>
              <a:rPr lang="en-US" sz="3200" dirty="0"/>
              <a:t>This experiment would be called a </a:t>
            </a:r>
            <a:r>
              <a:rPr lang="en-US" sz="3200" b="1" dirty="0"/>
              <a:t>full factorial design </a:t>
            </a:r>
            <a:endParaRPr lang="en-US" sz="3200" dirty="0"/>
          </a:p>
        </p:txBody>
      </p:sp>
    </p:spTree>
    <p:extLst>
      <p:ext uri="{BB962C8B-B14F-4D97-AF65-F5344CB8AC3E}">
        <p14:creationId xmlns:p14="http://schemas.microsoft.com/office/powerpoint/2010/main" val="22672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Multiple factors and interactions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a:t>It is possible to plan your experiment to achieve a desired level of precision </a:t>
            </a:r>
          </a:p>
          <a:p>
            <a:pPr marL="457200" indent="-457200">
              <a:buFont typeface="Arial" charset="0"/>
              <a:buChar char="•"/>
            </a:pPr>
            <a:endParaRPr lang="en-US" sz="3200" dirty="0"/>
          </a:p>
          <a:p>
            <a:pPr marL="457200" indent="-457200">
              <a:buFont typeface="Arial" charset="0"/>
              <a:buChar char="•"/>
            </a:pPr>
            <a:r>
              <a:rPr lang="en-US" sz="3200" dirty="0"/>
              <a:t>The catch is that you have to know something about the expected standard deviation of your response variable </a:t>
            </a:r>
          </a:p>
          <a:p>
            <a:pPr marL="457200" indent="-457200">
              <a:buFont typeface="Arial" charset="0"/>
              <a:buChar char="•"/>
            </a:pPr>
            <a:endParaRPr lang="en-US" sz="3200" dirty="0"/>
          </a:p>
          <a:p>
            <a:pPr marL="457200" indent="-457200">
              <a:buFont typeface="Arial" charset="0"/>
              <a:buChar char="•"/>
            </a:pPr>
            <a:r>
              <a:rPr lang="en-US" sz="3200" dirty="0"/>
              <a:t>The 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mc:AlternateContent xmlns:mc="http://schemas.openxmlformats.org/markup-compatibility/2006">
        <mc:Choice xmlns:a14="http://schemas.microsoft.com/office/drawing/2010/main" Requires="a14">
          <p:sp>
            <p:nvSpPr>
              <p:cNvPr id="4" name="Rectangle 3"/>
              <p:cNvSpPr/>
              <p:nvPr/>
            </p:nvSpPr>
            <p:spPr>
              <a:xfrm>
                <a:off x="237995" y="1161821"/>
                <a:ext cx="11732332" cy="5724644"/>
              </a:xfrm>
              <a:prstGeom prst="rect">
                <a:avLst/>
              </a:prstGeom>
            </p:spPr>
            <p:txBody>
              <a:bodyPr wrap="square">
                <a:spAutoFit/>
              </a:bodyPr>
              <a:lstStyle/>
              <a:p>
                <a:pPr marL="457200" indent="-457200">
                  <a:buFont typeface="Arial" charset="0"/>
                  <a:buChar char="•"/>
                </a:pPr>
                <a:r>
                  <a:rPr lang="en-US" sz="2400" dirty="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a:t>For comparing two means</a:t>
                </a:r>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lvl="1"/>
                <a:r>
                  <a:rPr lang="en-US" sz="2000" dirty="0"/>
                  <a:t>Where n is the sample size required for each group and margin of error is the desired half width</a:t>
                </a:r>
              </a:p>
              <a:p>
                <a:pPr lvl="1"/>
                <a14:m>
                  <m:oMath xmlns:m="http://schemas.openxmlformats.org/officeDocument/2006/math">
                    <m:r>
                      <a:rPr lang="mr-IN" sz="2000" i="1">
                        <a:latin typeface="Cambria Math" charset="0"/>
                        <a:ea typeface="Cambria Math" charset="0"/>
                        <a:cs typeface="Cambria Math" charset="0"/>
                      </a:rPr>
                      <m:t>𝜎</m:t>
                    </m:r>
                  </m:oMath>
                </a14:m>
                <a:r>
                  <a:rPr lang="en-US" sz="2000" dirty="0"/>
                  <a:t> is the standard deviation</a:t>
                </a:r>
              </a:p>
              <a:p>
                <a:pPr lvl="1"/>
                <a:endParaRPr lang="en-US" sz="2000" dirty="0"/>
              </a:p>
              <a:p>
                <a:pPr lvl="1"/>
                <a:endParaRPr lang="en-US" sz="2000" dirty="0"/>
              </a:p>
              <a:p>
                <a:pPr marL="342900" indent="-342900">
                  <a:buFont typeface="Arial" charset="0"/>
                  <a:buChar char="•"/>
                </a:pPr>
                <a:r>
                  <a:rPr lang="en-US" sz="2400" dirty="0"/>
                  <a:t>A smaller margin of error requires a larger sample size </a:t>
                </a:r>
              </a:p>
              <a:p>
                <a:pPr marL="342900" indent="-342900">
                  <a:buFont typeface="Arial" charset="0"/>
                  <a:buChar char="•"/>
                </a:pPr>
                <a:endParaRPr lang="en-US" sz="2400" dirty="0"/>
              </a:p>
              <a:p>
                <a:pPr marL="342900" indent="-342900">
                  <a:buFont typeface="Arial" charset="0"/>
                  <a:buChar char="•"/>
                </a:pPr>
                <a:r>
                  <a:rPr lang="en-US" sz="2400" dirty="0"/>
                  <a:t>A larger standard deviation requires a larger sample size </a:t>
                </a:r>
              </a:p>
              <a:p>
                <a:pPr lvl="1"/>
                <a:endParaRPr lang="en-US" sz="2000" dirty="0"/>
              </a:p>
              <a:p>
                <a:pPr marL="457200" indent="-457200">
                  <a:buFont typeface="Arial" charset="0"/>
                  <a:buChar char="•"/>
                </a:pPr>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237995" y="1161821"/>
                <a:ext cx="11732332" cy="5724644"/>
              </a:xfrm>
              <a:prstGeom prst="rect">
                <a:avLst/>
              </a:prstGeom>
              <a:blipFill>
                <a:blip r:embed="rId2"/>
                <a:stretch>
                  <a:fillRect l="-649" t="-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panose="02040503050406030204" pitchFamily="18" charset="0"/>
                              <a:ea typeface="Cambria Math" charset="0"/>
                              <a:cs typeface="Cambria Math" charset="0"/>
                            </a:rPr>
                          </m:ctrlPr>
                        </m:sSupPr>
                        <m:e>
                          <m:d>
                            <m:dPr>
                              <m:ctrlPr>
                                <a:rPr lang="mr-IN" sz="2800" b="0" i="1" smtClean="0">
                                  <a:latin typeface="Cambria Math" panose="02040503050406030204" pitchFamily="18" charset="0"/>
                                  <a:ea typeface="Cambria Math" charset="0"/>
                                  <a:cs typeface="Cambria Math" charset="0"/>
                                </a:rPr>
                              </m:ctrlPr>
                            </m:dPr>
                            <m:e>
                              <m:f>
                                <m:fPr>
                                  <m:ctrlPr>
                                    <a:rPr lang="mr-IN" sz="2800" b="0" i="1" smtClean="0">
                                      <a:latin typeface="Cambria Math" panose="02040503050406030204" pitchFamily="18"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a:t>
            </a: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a:t>A more useful and common way to estimate the necessary sample size is to focus on power </a:t>
            </a:r>
          </a:p>
          <a:p>
            <a:pPr marL="342900" indent="-342900">
              <a:buFont typeface="Arial" charset="0"/>
              <a:buChar char="•"/>
            </a:pPr>
            <a:endParaRPr lang="en-US" sz="2400" dirty="0"/>
          </a:p>
          <a:p>
            <a:pPr marL="342900" indent="-342900">
              <a:buFont typeface="Arial" charset="0"/>
              <a:buChar char="•"/>
            </a:pPr>
            <a:r>
              <a:rPr lang="en-US" sz="2400" b="1" dirty="0"/>
              <a:t>Power</a:t>
            </a:r>
            <a:r>
              <a:rPr lang="en-US" sz="2400" dirty="0"/>
              <a:t>: the probability of rejecting the null hypothesis for a hypothesized difference in means </a:t>
            </a:r>
          </a:p>
          <a:p>
            <a:pPr marL="342900" indent="-342900">
              <a:buFont typeface="Arial" charset="0"/>
              <a:buChar char="•"/>
            </a:pPr>
            <a:endParaRPr lang="en-US" sz="2400" dirty="0"/>
          </a:p>
          <a:p>
            <a:pPr marL="342900" indent="-342900">
              <a:buFont typeface="Arial" charset="0"/>
              <a:buChar char="•"/>
            </a:pPr>
            <a:r>
              <a:rPr lang="en-US" sz="2400" b="1" dirty="0"/>
              <a:t>Power calculations are often necessary </a:t>
            </a:r>
          </a:p>
          <a:p>
            <a:pPr marL="342900" indent="-342900">
              <a:buFont typeface="Arial" charset="0"/>
              <a:buChar char="•"/>
            </a:pPr>
            <a:endParaRPr lang="en-US" sz="2400" dirty="0"/>
          </a:p>
          <a:p>
            <a:pPr marL="800100" lvl="1" indent="-342900">
              <a:buFont typeface="Arial" charset="0"/>
              <a:buChar char="•"/>
            </a:pPr>
            <a:r>
              <a:rPr lang="en-US" sz="2400" dirty="0"/>
              <a:t>When you fail to reject the null, was it because you had insufficient power to detect a reasonable departure? </a:t>
            </a:r>
          </a:p>
          <a:p>
            <a:pPr marL="800100" lvl="1" indent="-342900">
              <a:buFont typeface="Arial" charset="0"/>
              <a:buChar char="•"/>
            </a:pPr>
            <a:endParaRPr lang="en-US" sz="2400" dirty="0"/>
          </a:p>
          <a:p>
            <a:pPr marL="800100" lvl="1" indent="-342900">
              <a:buFont typeface="Arial" charset="0"/>
              <a:buChar char="•"/>
            </a:pPr>
            <a:r>
              <a:rPr lang="en-US" sz="2400" dirty="0"/>
              <a:t>When you apply for a grant or institutional approval, the agency often wants to know that your experimental design will have the power to detect a difference if one exists.</a:t>
            </a:r>
          </a:p>
        </p:txBody>
      </p:sp>
    </p:spTree>
    <p:extLst>
      <p:ext uri="{BB962C8B-B14F-4D97-AF65-F5344CB8AC3E}">
        <p14:creationId xmlns:p14="http://schemas.microsoft.com/office/powerpoint/2010/main" val="82199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Calculating Power</a:t>
            </a: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a:t>Imagine an experiment testing the difference between two means in an unpaired design </a:t>
            </a:r>
          </a:p>
          <a:p>
            <a:pPr marL="457200" indent="-457200">
              <a:buFont typeface="Arial" charset="0"/>
              <a:buChar char="•"/>
            </a:pPr>
            <a:r>
              <a:rPr lang="en-US" sz="2800" dirty="0"/>
              <a:t>The appropriate test is a two-sample </a:t>
            </a:r>
            <a:r>
              <a:rPr lang="en-US" sz="2800" i="1" dirty="0"/>
              <a:t>t</a:t>
            </a:r>
            <a:r>
              <a:rPr lang="en-US" sz="2800" dirty="0"/>
              <a:t>-test </a:t>
            </a:r>
          </a:p>
          <a:p>
            <a:pPr marL="457200" indent="-457200">
              <a:buFont typeface="Arial" charset="0"/>
              <a:buChar char="•"/>
            </a:pPr>
            <a:endParaRPr lang="en-US" sz="2800" dirty="0"/>
          </a:p>
          <a:p>
            <a:pPr marL="457200" indent="-457200">
              <a:buFont typeface="Arial" charset="0"/>
              <a:buChar char="•"/>
            </a:pPr>
            <a:r>
              <a:rPr lang="en-US" sz="2800" dirty="0"/>
              <a:t>Example: </a:t>
            </a:r>
          </a:p>
          <a:p>
            <a:pPr marL="457200" indent="-457200">
              <a:buFont typeface="Arial" charset="0"/>
              <a:buChar char="•"/>
            </a:pPr>
            <a:r>
              <a:rPr lang="en-US" sz="2800" dirty="0"/>
              <a:t>A 6 week old chick weighs around 250 grams, </a:t>
            </a:r>
            <a:r>
              <a:rPr lang="en-US" sz="2800" dirty="0" err="1"/>
              <a:t>s.d.</a:t>
            </a:r>
            <a:r>
              <a:rPr lang="en-US" sz="2800" dirty="0"/>
              <a:t> around 50 </a:t>
            </a:r>
          </a:p>
          <a:p>
            <a:pPr marL="457200" indent="-457200">
              <a:buFont typeface="Arial" charset="0"/>
              <a:buChar char="•"/>
            </a:pPr>
            <a:r>
              <a:rPr lang="en-US" sz="2800" dirty="0"/>
              <a:t>Feeding them a supplement results in about a 10-20 percent increase in weight at 6 weeks. </a:t>
            </a:r>
          </a:p>
          <a:p>
            <a:pPr marL="457200" indent="-457200">
              <a:buFont typeface="Arial" charset="0"/>
              <a:buChar char="•"/>
            </a:pPr>
            <a:r>
              <a:rPr lang="en-US" sz="2800" dirty="0"/>
              <a:t>What sample size would I need to detect an effect of a supplement (i.e.,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a:t>For a power of 0.8 (i.e., an 80 percent chance of rejecting the null hypothesis when it’s not true), I need a sample size of: </a:t>
            </a:r>
          </a:p>
          <a:p>
            <a:endParaRPr lang="en-US" sz="3200" i="1" dirty="0"/>
          </a:p>
          <a:p>
            <a:endParaRPr lang="en-US" sz="3200" i="1" dirty="0"/>
          </a:p>
          <a:p>
            <a:endParaRPr lang="en-US" sz="3200" i="1" dirty="0"/>
          </a:p>
          <a:p>
            <a:endParaRPr lang="en-US" sz="3200" i="1" dirty="0"/>
          </a:p>
          <a:p>
            <a:endParaRPr lang="en-US" sz="3200" dirty="0"/>
          </a:p>
          <a:p>
            <a:endParaRPr lang="en-US" sz="3200" dirty="0"/>
          </a:p>
          <a:p>
            <a:endParaRPr lang="en-US" sz="3200" dirty="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a:t>For each treatment</a:t>
            </a:r>
            <a:endParaRPr lang="en-US" dirty="0"/>
          </a:p>
        </p:txBody>
      </p:sp>
    </p:spTree>
    <p:extLst>
      <p:ext uri="{BB962C8B-B14F-4D97-AF65-F5344CB8AC3E}">
        <p14:creationId xmlns:p14="http://schemas.microsoft.com/office/powerpoint/2010/main" val="143817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58184" y="1762460"/>
            <a:ext cx="11629016" cy="3785652"/>
          </a:xfrm>
          <a:prstGeom prst="rect">
            <a:avLst/>
          </a:prstGeom>
        </p:spPr>
        <p:txBody>
          <a:bodyPr wrap="square">
            <a:spAutoFit/>
          </a:bodyPr>
          <a:lstStyle/>
          <a:p>
            <a:pPr marL="742950" indent="-742950">
              <a:buFont typeface="+mj-lt"/>
              <a:buAutoNum type="arabicPeriod"/>
            </a:pPr>
            <a:r>
              <a:rPr lang="en-US" sz="4000" dirty="0"/>
              <a:t>How do you choose the number of permutations to run?</a:t>
            </a:r>
          </a:p>
          <a:p>
            <a:pPr marL="742950" indent="-742950">
              <a:buFont typeface="+mj-lt"/>
              <a:buAutoNum type="arabicPeriod"/>
            </a:pPr>
            <a:endParaRPr lang="en-US" sz="4000" dirty="0"/>
          </a:p>
          <a:p>
            <a:pPr marL="742950" indent="-742950">
              <a:buFont typeface="+mj-lt"/>
              <a:buAutoNum type="arabicPeriod"/>
            </a:pPr>
            <a:r>
              <a:rPr lang="en-US" sz="4000" dirty="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Fisher</a:t>
            </a: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a:latin typeface="Calibri" charset="0"/>
              </a:rPr>
              <a:t>R. A. Fisher </a:t>
            </a:r>
          </a:p>
          <a:p>
            <a:endParaRPr lang="en-US" b="1" dirty="0">
              <a:latin typeface="Calibri" charset="0"/>
            </a:endParaRPr>
          </a:p>
          <a:p>
            <a:r>
              <a:rPr lang="en-US" dirty="0">
                <a:latin typeface="Calibri" charset="0"/>
              </a:rPr>
              <a:t>Already heard about “Fisher’s Exact Test” Among many other contributions, Fisher also invented analysis of variance and the F-distribution </a:t>
            </a:r>
          </a:p>
          <a:p>
            <a:endParaRPr lang="en-US" dirty="0">
              <a:latin typeface="Calibri" charset="0"/>
            </a:endParaRPr>
          </a:p>
          <a:p>
            <a:r>
              <a:rPr lang="en-US" dirty="0">
                <a:latin typeface="Calibri" charset="0"/>
              </a:rPr>
              <a:t>He also was one of the figures in the Modern Synthesis – reconciling the facts of genetics with the idea of natural selection.</a:t>
            </a:r>
          </a:p>
          <a:p>
            <a:endParaRPr lang="en-US" dirty="0">
              <a:latin typeface="Calibri" charset="0"/>
            </a:endParaRPr>
          </a:p>
          <a:p>
            <a:r>
              <a:rPr lang="en-US" dirty="0">
                <a:latin typeface="Calibri" charset="0"/>
              </a:rPr>
              <a:t>Popularized the p &lt;= 0.05 as general rule of thumb (not a hard fast rule as applied today)</a:t>
            </a:r>
          </a:p>
          <a:p>
            <a:endParaRPr lang="en-US" dirty="0">
              <a:latin typeface="Calibri" charset="0"/>
            </a:endParaRPr>
          </a:p>
          <a:p>
            <a:r>
              <a:rPr lang="en-US" dirty="0">
                <a:latin typeface="Calibri" charset="0"/>
              </a:rPr>
              <a:t>FYI he was a firm believer in eugenics, racist, and spoke against inference that smoking caused cancer.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243068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068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other groups.  (significant ANOVA result allows us to reject the null that they are all the same)</a:t>
            </a:r>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2539474"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39474"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a:t>Experimental design</a:t>
            </a:r>
          </a:p>
          <a:p>
            <a:pPr marL="742950" indent="-742950">
              <a:buFont typeface="+mj-lt"/>
              <a:buAutoNum type="arabicParenR"/>
            </a:pPr>
            <a:r>
              <a:rPr lang="en-US" sz="2800" dirty="0"/>
              <a:t>ANOVA</a:t>
            </a:r>
          </a:p>
          <a:p>
            <a:pPr marL="742950" indent="-742950">
              <a:buFont typeface="+mj-lt"/>
              <a:buAutoNum type="arabicParenR"/>
            </a:pPr>
            <a:r>
              <a:rPr lang="en-US" sz="2800" dirty="0"/>
              <a:t>Correlation and Covariance</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Semester</a:t>
            </a:r>
          </a:p>
        </p:txBody>
      </p:sp>
      <p:sp>
        <p:nvSpPr>
          <p:cNvPr id="3" name="Rectangle 2"/>
          <p:cNvSpPr/>
          <p:nvPr/>
        </p:nvSpPr>
        <p:spPr>
          <a:xfrm>
            <a:off x="294467" y="1248802"/>
            <a:ext cx="8555065" cy="5262979"/>
          </a:xfrm>
          <a:prstGeom prst="rect">
            <a:avLst/>
          </a:prstGeom>
        </p:spPr>
        <p:txBody>
          <a:bodyPr wrap="square">
            <a:spAutoFit/>
          </a:bodyPr>
          <a:lstStyle/>
          <a:p>
            <a:pPr marL="742950" indent="-742950">
              <a:buFont typeface="+mj-lt"/>
              <a:buAutoNum type="arabicParenR"/>
            </a:pPr>
            <a:r>
              <a:rPr lang="en-US" sz="2400" dirty="0"/>
              <a:t>Binomial, Chi-Square</a:t>
            </a:r>
          </a:p>
          <a:p>
            <a:pPr marL="742950" indent="-742950">
              <a:buFont typeface="+mj-lt"/>
              <a:buAutoNum type="arabicParenR"/>
            </a:pPr>
            <a:r>
              <a:rPr lang="en-US" sz="2400" dirty="0"/>
              <a:t>Bayes Theorem</a:t>
            </a:r>
          </a:p>
          <a:p>
            <a:pPr marL="742950" indent="-742950">
              <a:buFont typeface="+mj-lt"/>
              <a:buAutoNum type="arabicParenR"/>
            </a:pPr>
            <a:r>
              <a:rPr lang="en-US" sz="2400" dirty="0"/>
              <a:t>T-tests (one sample, two sample, paired)</a:t>
            </a:r>
          </a:p>
          <a:p>
            <a:pPr marL="742950" indent="-742950">
              <a:buFont typeface="+mj-lt"/>
              <a:buAutoNum type="arabicParenR"/>
            </a:pPr>
            <a:r>
              <a:rPr lang="en-US" sz="2400" dirty="0"/>
              <a:t>Permutation and other non-parametric options</a:t>
            </a:r>
          </a:p>
          <a:p>
            <a:pPr marL="742950" indent="-742950">
              <a:buFont typeface="+mj-lt"/>
              <a:buAutoNum type="arabicParenR"/>
            </a:pPr>
            <a:r>
              <a:rPr lang="en-US" sz="2400" dirty="0">
                <a:solidFill>
                  <a:schemeClr val="accent1"/>
                </a:solidFill>
              </a:rPr>
              <a:t>ANOVA and </a:t>
            </a:r>
            <a:r>
              <a:rPr lang="en-US" sz="2400">
                <a:solidFill>
                  <a:schemeClr val="accent1"/>
                </a:solidFill>
              </a:rPr>
              <a:t>non-parametric options</a:t>
            </a:r>
            <a:endParaRPr lang="en-US" sz="2400" dirty="0">
              <a:solidFill>
                <a:schemeClr val="accent1"/>
              </a:solidFill>
            </a:endParaRPr>
          </a:p>
          <a:p>
            <a:pPr marL="742950" indent="-742950">
              <a:buFont typeface="+mj-lt"/>
              <a:buAutoNum type="arabicParenR"/>
            </a:pPr>
            <a:r>
              <a:rPr lang="en-US" sz="2400" dirty="0">
                <a:solidFill>
                  <a:schemeClr val="accent1"/>
                </a:solidFill>
              </a:rPr>
              <a:t>Correlation and Covariance</a:t>
            </a:r>
          </a:p>
          <a:p>
            <a:r>
              <a:rPr lang="en-US" sz="2400" dirty="0">
                <a:solidFill>
                  <a:srgbClr val="FF0000"/>
                </a:solidFill>
              </a:rPr>
              <a:t>Midterm – Next week Tuesday review and practice, Thursday test.</a:t>
            </a:r>
          </a:p>
          <a:p>
            <a:pPr marL="742950" indent="-742950">
              <a:buFont typeface="+mj-lt"/>
              <a:buAutoNum type="arabicParenR"/>
            </a:pPr>
            <a:r>
              <a:rPr lang="en-US" sz="2400" dirty="0">
                <a:solidFill>
                  <a:schemeClr val="accent1"/>
                </a:solidFill>
              </a:rPr>
              <a:t>GLMs x 2</a:t>
            </a:r>
          </a:p>
          <a:p>
            <a:pPr marL="742950" indent="-742950">
              <a:buFont typeface="+mj-lt"/>
              <a:buAutoNum type="arabicParenR"/>
            </a:pPr>
            <a:r>
              <a:rPr lang="en-US" sz="2400" dirty="0">
                <a:solidFill>
                  <a:schemeClr val="accent1"/>
                </a:solidFill>
              </a:rPr>
              <a:t>Monte Carlos</a:t>
            </a:r>
          </a:p>
          <a:p>
            <a:pPr marL="742950" indent="-742950">
              <a:buFont typeface="+mj-lt"/>
              <a:buAutoNum type="arabicParenR"/>
            </a:pPr>
            <a:r>
              <a:rPr lang="en-US" sz="2400" dirty="0">
                <a:solidFill>
                  <a:schemeClr val="accent1"/>
                </a:solidFill>
              </a:rPr>
              <a:t>Dimensional reduction</a:t>
            </a:r>
          </a:p>
          <a:p>
            <a:pPr marL="742950" indent="-742950">
              <a:buFont typeface="+mj-lt"/>
              <a:buAutoNum type="arabicParenR"/>
            </a:pPr>
            <a:r>
              <a:rPr lang="en-US" sz="2400" dirty="0">
                <a:solidFill>
                  <a:schemeClr val="accent1"/>
                </a:solidFill>
              </a:rPr>
              <a:t>Phylogeny</a:t>
            </a:r>
          </a:p>
          <a:p>
            <a:pPr marL="742950" indent="-742950">
              <a:buFont typeface="+mj-lt"/>
              <a:buAutoNum type="arabicParenR"/>
            </a:pPr>
            <a:r>
              <a:rPr lang="en-US" sz="2400" dirty="0">
                <a:solidFill>
                  <a:schemeClr val="accent1"/>
                </a:solidFill>
              </a:rPr>
              <a:t>Plotting</a:t>
            </a:r>
          </a:p>
          <a:p>
            <a:pPr marL="742950" indent="-742950">
              <a:buFont typeface="+mj-lt"/>
              <a:buAutoNum type="arabicParenR"/>
            </a:pPr>
            <a:r>
              <a:rPr lang="en-US" sz="2400" dirty="0">
                <a:solidFill>
                  <a:schemeClr val="accent1"/>
                </a:solidFill>
              </a:rPr>
              <a:t>Reproducible workflows</a:t>
            </a:r>
          </a:p>
          <a:p>
            <a:r>
              <a:rPr lang="en-US" sz="2400" dirty="0">
                <a:solidFill>
                  <a:srgbClr val="FF0000"/>
                </a:solidFill>
              </a:rPr>
              <a:t>Final</a:t>
            </a:r>
          </a:p>
        </p:txBody>
      </p:sp>
      <p:sp>
        <p:nvSpPr>
          <p:cNvPr id="5" name="TextBox 4">
            <a:extLst>
              <a:ext uri="{FF2B5EF4-FFF2-40B4-BE49-F238E27FC236}">
                <a16:creationId xmlns:a16="http://schemas.microsoft.com/office/drawing/2014/main" id="{827B357F-1410-9241-97A7-7D4927D7811E}"/>
              </a:ext>
            </a:extLst>
          </p:cNvPr>
          <p:cNvSpPr txBox="1"/>
          <p:nvPr/>
        </p:nvSpPr>
        <p:spPr>
          <a:xfrm>
            <a:off x="418453" y="7193590"/>
            <a:ext cx="4802725" cy="2031325"/>
          </a:xfrm>
          <a:prstGeom prst="rect">
            <a:avLst/>
          </a:prstGeom>
          <a:noFill/>
        </p:spPr>
        <p:txBody>
          <a:bodyPr wrap="none" rtlCol="0">
            <a:spAutoFit/>
          </a:bodyPr>
          <a:lstStyle/>
          <a:p>
            <a:r>
              <a:rPr lang="en-US" dirty="0"/>
              <a:t>language (parameter, data, statistic, p-value, etc.)</a:t>
            </a:r>
          </a:p>
          <a:p>
            <a:r>
              <a:rPr lang="en-US" dirty="0"/>
              <a:t>Reproducibility crisis</a:t>
            </a:r>
          </a:p>
          <a:p>
            <a:r>
              <a:rPr lang="en-US" dirty="0"/>
              <a:t>Frequentist vs Bayesian</a:t>
            </a:r>
          </a:p>
          <a:p>
            <a:r>
              <a:rPr lang="en-US" dirty="0"/>
              <a:t>Basic plotting</a:t>
            </a:r>
          </a:p>
          <a:p>
            <a:r>
              <a:rPr lang="en-US" dirty="0"/>
              <a:t>Readable code</a:t>
            </a:r>
          </a:p>
          <a:p>
            <a:r>
              <a:rPr lang="en-US" dirty="0"/>
              <a:t>Types of replication</a:t>
            </a:r>
          </a:p>
          <a:p>
            <a:endParaRPr lang="en-US" dirty="0"/>
          </a:p>
        </p:txBody>
      </p:sp>
    </p:spTree>
    <p:extLst>
      <p:ext uri="{BB962C8B-B14F-4D97-AF65-F5344CB8AC3E}">
        <p14:creationId xmlns:p14="http://schemas.microsoft.com/office/powerpoint/2010/main" val="3703429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329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1489358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4031873"/>
          </a:xfrm>
          <a:prstGeom prst="rect">
            <a:avLst/>
          </a:prstGeom>
        </p:spPr>
        <p:txBody>
          <a:bodyPr wrap="square">
            <a:spAutoFit/>
          </a:bodyPr>
          <a:lstStyle/>
          <a:p>
            <a:r>
              <a:rPr lang="en-US" sz="3200" dirty="0"/>
              <a:t>Read chapter WS 14-16</a:t>
            </a:r>
          </a:p>
          <a:p>
            <a:endParaRPr lang="en-US" sz="3200" dirty="0"/>
          </a:p>
          <a:p>
            <a:r>
              <a:rPr lang="en-US" sz="3200" dirty="0"/>
              <a:t>Bring laptop to class!</a:t>
            </a:r>
          </a:p>
          <a:p>
            <a:endParaRPr lang="en-US" sz="3200" dirty="0"/>
          </a:p>
          <a:p>
            <a:r>
              <a:rPr lang="en-US" sz="3200" dirty="0"/>
              <a:t>Heath Blackmon  </a:t>
            </a:r>
          </a:p>
          <a:p>
            <a:r>
              <a:rPr lang="en-US" sz="3200" dirty="0"/>
              <a:t>BSBW 309  </a:t>
            </a:r>
          </a:p>
          <a:p>
            <a:r>
              <a:rPr lang="en-US" sz="3200" dirty="0"/>
              <a:t>coleoguy@gmail.com  </a:t>
            </a:r>
          </a:p>
          <a:p>
            <a:r>
              <a:rPr lang="en-US" sz="3200" dirty="0"/>
              <a:t>@coleoguy</a:t>
            </a:r>
          </a:p>
        </p:txBody>
      </p:sp>
      <p:pic>
        <p:nvPicPr>
          <p:cNvPr id="3" name="Picture 2"/>
          <p:cNvPicPr>
            <a:picLocks noChangeAspect="1"/>
          </p:cNvPicPr>
          <p:nvPr/>
        </p:nvPicPr>
        <p:blipFill>
          <a:blip r:embed="rId2"/>
          <a:stretch>
            <a:fillRect/>
          </a:stretch>
        </p:blipFill>
        <p:spPr>
          <a:xfrm>
            <a:off x="6043808" y="1078594"/>
            <a:ext cx="3879428" cy="5467148"/>
          </a:xfrm>
          <a:prstGeom prst="rect">
            <a:avLst/>
          </a:prstGeom>
        </p:spPr>
      </p:pic>
    </p:spTree>
    <p:extLst>
      <p:ext uri="{BB962C8B-B14F-4D97-AF65-F5344CB8AC3E}">
        <p14:creationId xmlns:p14="http://schemas.microsoft.com/office/powerpoint/2010/main" val="77187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a:t>A </a:t>
            </a:r>
            <a:r>
              <a:rPr lang="en-US" sz="2400" i="1" dirty="0"/>
              <a:t>p</a:t>
            </a:r>
            <a:r>
              <a:rPr lang="en-US" sz="2400" dirty="0"/>
              <a:t>-value is not a sufficient description of the effect of a treatment or variable </a:t>
            </a:r>
          </a:p>
          <a:p>
            <a:endParaRPr lang="en-US" sz="2400" dirty="0"/>
          </a:p>
          <a:p>
            <a:r>
              <a:rPr lang="en-US" sz="2400" dirty="0"/>
              <a:t>Even very small effects can be shown to be highly statistically significant with large enough sample sizes </a:t>
            </a:r>
          </a:p>
          <a:p>
            <a:endParaRPr lang="en-US" sz="2400" dirty="0"/>
          </a:p>
          <a:p>
            <a:r>
              <a:rPr lang="en-US" sz="2400" dirty="0"/>
              <a:t>This issue is especially problematic in the new era of big data (GWAS, Expression studies)</a:t>
            </a:r>
          </a:p>
          <a:p>
            <a:endParaRPr lang="en-US" sz="2400" dirty="0"/>
          </a:p>
          <a:p>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a:t>*</a:t>
              </a:r>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a:t>*</a:t>
              </a:r>
            </a:p>
          </p:txBody>
        </p:sp>
        <p:sp>
          <p:nvSpPr>
            <p:cNvPr id="9" name="TextBox 8"/>
            <p:cNvSpPr txBox="1"/>
            <p:nvPr/>
          </p:nvSpPr>
          <p:spPr>
            <a:xfrm>
              <a:off x="8570026" y="4423976"/>
              <a:ext cx="300082" cy="369332"/>
            </a:xfrm>
            <a:prstGeom prst="rect">
              <a:avLst/>
            </a:prstGeom>
            <a:noFill/>
          </p:spPr>
          <p:txBody>
            <a:bodyPr wrap="none" rtlCol="0">
              <a:spAutoFit/>
            </a:bodyPr>
            <a:lstStyle/>
            <a:p>
              <a:r>
                <a:rPr lang="en-US"/>
                <a:t>*</a:t>
              </a:r>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234" r="4627"/>
          <a:stretch/>
        </p:blipFill>
        <p:spPr>
          <a:xfrm>
            <a:off x="6845300" y="1778000"/>
            <a:ext cx="4991100" cy="3470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778000"/>
            <a:ext cx="5715000" cy="1829926"/>
          </a:xfrm>
          <a:prstGeom prst="rect">
            <a:avLst/>
          </a:prstGeom>
        </p:spPr>
      </p:pic>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Effect size!</a:t>
            </a: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p>
          <a:p>
            <a:endParaRPr lang="en-US" sz="2800" dirty="0"/>
          </a:p>
          <a:p>
            <a:r>
              <a:rPr lang="en-US" sz="2800" dirty="0"/>
              <a:t>Why is this important in basic research / applied research? </a:t>
            </a:r>
          </a:p>
        </p:txBody>
      </p:sp>
    </p:spTree>
    <p:extLst>
      <p:ext uri="{BB962C8B-B14F-4D97-AF65-F5344CB8AC3E}">
        <p14:creationId xmlns:p14="http://schemas.microsoft.com/office/powerpoint/2010/main" val="1217323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Common mistake</a:t>
            </a: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a:latin typeface="Calibri" charset="0"/>
              </a:rPr>
              <a:t>The treatment is significantly different from zero </a:t>
            </a:r>
          </a:p>
          <a:p>
            <a:pPr marL="285750" indent="-285750">
              <a:buFont typeface="Arial" charset="0"/>
              <a:buChar char="•"/>
            </a:pPr>
            <a:r>
              <a:rPr lang="en-US" sz="2400" dirty="0">
                <a:latin typeface="Calibri" charset="0"/>
              </a:rPr>
              <a:t>The control is not significantly different from zero </a:t>
            </a:r>
          </a:p>
          <a:p>
            <a:pPr marL="285750" indent="-285750">
              <a:buFont typeface="Arial" charset="0"/>
              <a:buChar char="•"/>
            </a:pPr>
            <a:r>
              <a:rPr lang="en-US" sz="2400" dirty="0">
                <a:latin typeface="Calibri" charset="0"/>
              </a:rPr>
              <a:t>So… the treatment must be different from the control, right? </a:t>
            </a:r>
          </a:p>
          <a:p>
            <a:pPr marL="285750" indent="-285750">
              <a:buFont typeface="Arial" charset="0"/>
              <a:buChar char="•"/>
            </a:pPr>
            <a:endParaRPr lang="en-US" sz="2400" b="1" dirty="0">
              <a:latin typeface="Calibri" charset="0"/>
            </a:endParaRPr>
          </a:p>
          <a:p>
            <a:pPr marL="285750" indent="-285750">
              <a:buFont typeface="Arial" charset="0"/>
              <a:buChar char="•"/>
            </a:pPr>
            <a:r>
              <a:rPr lang="en-US" sz="2400" b="1" dirty="0">
                <a:latin typeface="Calibri" charset="0"/>
              </a:rPr>
              <a:t>No. You must directly compare the treatment to the control. Lots of possible reasons for control not to be zero!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2677656"/>
          </a:xfrm>
          <a:prstGeom prst="rect">
            <a:avLst/>
          </a:prstGeom>
        </p:spPr>
        <p:txBody>
          <a:bodyPr wrap="square">
            <a:spAutoFit/>
          </a:bodyPr>
          <a:lstStyle/>
          <a:p>
            <a:r>
              <a:rPr lang="en-US" sz="2800" dirty="0"/>
              <a:t>Some considerations we’ve already discussed: </a:t>
            </a:r>
          </a:p>
          <a:p>
            <a:pPr marL="971550" lvl="1" indent="-514350">
              <a:buFont typeface="+mj-lt"/>
              <a:buAutoNum type="arabicPeriod"/>
            </a:pPr>
            <a:r>
              <a:rPr lang="en-US" sz="2800" dirty="0"/>
              <a:t>Confounding variables </a:t>
            </a:r>
          </a:p>
          <a:p>
            <a:pPr marL="971550" lvl="1" indent="-514350">
              <a:buFont typeface="+mj-lt"/>
              <a:buAutoNum type="arabicPeriod"/>
            </a:pPr>
            <a:r>
              <a:rPr lang="en-US" sz="2800" dirty="0"/>
              <a:t>Experiment bias </a:t>
            </a:r>
          </a:p>
          <a:p>
            <a:pPr marL="971550" lvl="1" indent="-514350">
              <a:buFont typeface="+mj-lt"/>
              <a:buAutoNum type="arabicPeriod"/>
            </a:pPr>
            <a:r>
              <a:rPr lang="en-US" sz="2800" dirty="0"/>
              <a:t>Multiple control groups </a:t>
            </a:r>
          </a:p>
          <a:p>
            <a:pPr marL="971550" lvl="1" indent="-514350">
              <a:buFont typeface="+mj-lt"/>
              <a:buAutoNum type="arabicPeriod"/>
            </a:pPr>
            <a:r>
              <a:rPr lang="en-US" sz="2800" dirty="0"/>
              <a:t>Randomization </a:t>
            </a:r>
          </a:p>
          <a:p>
            <a:pPr marL="971550" lvl="1" indent="-514350">
              <a:buFont typeface="+mj-lt"/>
              <a:buAutoNum type="arabicPeriod"/>
            </a:pPr>
            <a:r>
              <a:rPr lang="en-US" sz="2800" dirty="0"/>
              <a:t>Single-blind and double-blind experiments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7318</TotalTime>
  <Words>2006</Words>
  <Application>Microsoft Macintosh PowerPoint</Application>
  <PresentationFormat>Widescreen</PresentationFormat>
  <Paragraphs>376</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Andale Mono</vt:lpstr>
      <vt:lpstr>Arial</vt:lpstr>
      <vt:lpstr>Calibri</vt:lpstr>
      <vt:lpstr>Calibri Light</vt:lpstr>
      <vt:lpstr>Cambria Math</vt:lpstr>
      <vt:lpstr>Mangal</vt:lpstr>
      <vt:lpstr>Office Theme</vt:lpstr>
      <vt:lpstr>    Designing Experiments, ANOVA and Correlation Coefficients  Biology 683  Lecture 6   Heath Blackmon</vt:lpstr>
      <vt:lpstr>Last week</vt:lpstr>
      <vt:lpstr>Today</vt:lpstr>
      <vt:lpstr>Semester</vt:lpstr>
      <vt:lpstr>Statistical Significance versus Biological Importance </vt:lpstr>
      <vt:lpstr>Statistical Significance versus Biological Importance </vt:lpstr>
      <vt:lpstr>Effect size!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119</cp:revision>
  <cp:lastPrinted>2019-02-15T17:09:11Z</cp:lastPrinted>
  <dcterms:created xsi:type="dcterms:W3CDTF">2018-01-03T17:15:04Z</dcterms:created>
  <dcterms:modified xsi:type="dcterms:W3CDTF">2020-02-18T16:41:14Z</dcterms:modified>
</cp:coreProperties>
</file>